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Barlow Medium"/>
      <p:regular r:id="rId21"/>
      <p:bold r:id="rId22"/>
      <p:italic r:id="rId23"/>
      <p:boldItalic r:id="rId24"/>
    </p:embeddedFont>
    <p:embeddedFont>
      <p:font typeface="Barlow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jiRS8lR+K+dgFO+j+3TpOitK8L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BarlowMedium-bold.fntdata"/><Relationship Id="rId21" Type="http://schemas.openxmlformats.org/officeDocument/2006/relationships/font" Target="fonts/BarlowMedium-regular.fntdata"/><Relationship Id="rId24" Type="http://schemas.openxmlformats.org/officeDocument/2006/relationships/font" Target="fonts/BarlowMedium-boldItalic.fntdata"/><Relationship Id="rId23" Type="http://schemas.openxmlformats.org/officeDocument/2006/relationships/font" Target="fonts/Barlow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rlow-bold.fntdata"/><Relationship Id="rId25" Type="http://schemas.openxmlformats.org/officeDocument/2006/relationships/font" Target="fonts/Barlow-regular.fntdata"/><Relationship Id="rId28" Type="http://schemas.openxmlformats.org/officeDocument/2006/relationships/font" Target="fonts/Barlow-boldItalic.fntdata"/><Relationship Id="rId27" Type="http://schemas.openxmlformats.org/officeDocument/2006/relationships/font" Target="fonts/Barlow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regular.fntdata"/><Relationship Id="rId16" Type="http://schemas.openxmlformats.org/officeDocument/2006/relationships/slide" Target="slides/slide12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f8ae8cbc5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8f8ae8cbc5_1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719994a0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2e719994a0f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e719994a0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g2e719994a0f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f8ae8cbc5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g28f8ae8cbc5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f8ae8cbc5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g28f8ae8cbc5_1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719994a0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g2e719994a0f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719994a0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2e719994a0f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f8ae8cbc5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28f8ae8cbc5_1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6"/>
          <p:cNvSpPr txBox="1"/>
          <p:nvPr>
            <p:ph type="ctrTitle"/>
          </p:nvPr>
        </p:nvSpPr>
        <p:spPr>
          <a:xfrm>
            <a:off x="6933732" y="1897520"/>
            <a:ext cx="494785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4" y="0"/>
            <a:ext cx="121895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7"/>
          <p:cNvSpPr txBox="1"/>
          <p:nvPr>
            <p:ph type="title"/>
          </p:nvPr>
        </p:nvSpPr>
        <p:spPr>
          <a:xfrm>
            <a:off x="686735" y="7185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0716"/>
              </a:buClr>
              <a:buSzPts val="4000"/>
              <a:buFont typeface="Barlow Medium"/>
              <a:buNone/>
              <a:defRPr b="0" sz="4000">
                <a:solidFill>
                  <a:srgbClr val="FC071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body"/>
          </p:nvPr>
        </p:nvSpPr>
        <p:spPr>
          <a:xfrm>
            <a:off x="686735" y="2200326"/>
            <a:ext cx="10515600" cy="1188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2" type="body"/>
          </p:nvPr>
        </p:nvSpPr>
        <p:spPr>
          <a:xfrm>
            <a:off x="686736" y="3719308"/>
            <a:ext cx="5183170" cy="1492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" name="Google Shape;19;p7"/>
          <p:cNvSpPr txBox="1"/>
          <p:nvPr>
            <p:ph idx="3" type="body"/>
          </p:nvPr>
        </p:nvSpPr>
        <p:spPr>
          <a:xfrm>
            <a:off x="6096000" y="3719308"/>
            <a:ext cx="5106335" cy="1492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>
  <p:cSld name="1_Titolo e contenut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4" y="0"/>
            <a:ext cx="121895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8"/>
          <p:cNvSpPr txBox="1"/>
          <p:nvPr>
            <p:ph type="title"/>
          </p:nvPr>
        </p:nvSpPr>
        <p:spPr>
          <a:xfrm>
            <a:off x="6275515" y="908791"/>
            <a:ext cx="5095115" cy="1887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0716"/>
              </a:buClr>
              <a:buSzPts val="4000"/>
              <a:buFont typeface="Barlow Medium"/>
              <a:buNone/>
              <a:defRPr b="0" sz="4000">
                <a:solidFill>
                  <a:srgbClr val="FC071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6264295" y="3141497"/>
            <a:ext cx="5106335" cy="243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" name="Google Shape;24;p8"/>
          <p:cNvSpPr/>
          <p:nvPr>
            <p:ph idx="2" type="pic"/>
          </p:nvPr>
        </p:nvSpPr>
        <p:spPr>
          <a:xfrm>
            <a:off x="0" y="0"/>
            <a:ext cx="5916486" cy="59295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Intestazione sezion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9" name="Google Shape;29;p9"/>
          <p:cNvSpPr txBox="1"/>
          <p:nvPr>
            <p:ph type="ctrTitle"/>
          </p:nvPr>
        </p:nvSpPr>
        <p:spPr>
          <a:xfrm>
            <a:off x="1148142" y="2184712"/>
            <a:ext cx="4947858" cy="139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" name="Google Shape;3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21" y="1587"/>
            <a:ext cx="12186358" cy="685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"/>
              <a:buNone/>
              <a:defRPr b="1" i="0" sz="35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4.png"/><Relationship Id="rId13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ctrTitle"/>
          </p:nvPr>
        </p:nvSpPr>
        <p:spPr>
          <a:xfrm>
            <a:off x="6933725" y="2997275"/>
            <a:ext cx="4947900" cy="15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1212"/>
              <a:buFont typeface="Barlow"/>
              <a:buNone/>
            </a:pPr>
            <a:r>
              <a:rPr lang="it-IT" sz="3300"/>
              <a:t>CYberPHysical Components and advanced matERials for monitoring and sensing</a:t>
            </a:r>
            <a:endParaRPr sz="1100"/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3600" y="6091013"/>
            <a:ext cx="1958051" cy="6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/>
        </p:nvSpPr>
        <p:spPr>
          <a:xfrm>
            <a:off x="7143475" y="0"/>
            <a:ext cx="49479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-IT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 FESR 2021-2027 AZIONE 1.1.2 BANDO PER PROGETTI DI RICERCA INDUSTRIALE STRATEGICA RIVOLTI AGLI AMBITI PRIORITARI DELLA STRATEGIA DI SPECIALIZZAZIONE INTELLIGENTE</a:t>
            </a:r>
            <a:endParaRPr b="0" i="0" sz="11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9838300" y="730000"/>
            <a:ext cx="2353800" cy="41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39" name="Google Shape;3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3850" y="406148"/>
            <a:ext cx="1882675" cy="10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2575" y="1525775"/>
            <a:ext cx="5570717" cy="15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f8ae8cbc5_1_86"/>
          <p:cNvSpPr txBox="1"/>
          <p:nvPr>
            <p:ph type="title"/>
          </p:nvPr>
        </p:nvSpPr>
        <p:spPr>
          <a:xfrm>
            <a:off x="686725" y="429952"/>
            <a:ext cx="105156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Conclusioni</a:t>
            </a:r>
            <a:endParaRPr/>
          </a:p>
        </p:txBody>
      </p:sp>
      <p:pic>
        <p:nvPicPr>
          <p:cNvPr id="108" name="Google Shape;108;g28f8ae8cbc5_1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9600" y="6066300"/>
            <a:ext cx="1867125" cy="6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8f8ae8cbc5_1_86"/>
          <p:cNvSpPr txBox="1"/>
          <p:nvPr>
            <p:ph idx="2" type="body"/>
          </p:nvPr>
        </p:nvSpPr>
        <p:spPr>
          <a:xfrm>
            <a:off x="686725" y="1583425"/>
            <a:ext cx="10418700" cy="4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-IT" sz="1800">
                <a:latin typeface="Arial"/>
                <a:ea typeface="Arial"/>
                <a:cs typeface="Arial"/>
                <a:sym typeface="Arial"/>
              </a:rPr>
              <a:t>Innovazione e Avanguardia Tecnologica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Il progetto CYPHER rappresenta un notevole passo avanti nel campo dei componenti cyberfisici e delle tecnologie di manifattura additiva.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-IT" sz="1800">
                <a:latin typeface="Arial"/>
                <a:ea typeface="Arial"/>
                <a:cs typeface="Arial"/>
                <a:sym typeface="Arial"/>
              </a:rPr>
              <a:t>Efficienza Operativa e Riduzione dei Costi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Attraverso l'implementazione di sistemi di monitoraggio in tempo reale e strategie di manutenzione predittiva, le aziende possono ridurre i tempi di inattività, minimizzare i guasti e ottimizzare l'utilizzo delle risorse.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-IT" sz="1800">
                <a:latin typeface="Arial"/>
                <a:ea typeface="Arial"/>
                <a:cs typeface="Arial"/>
                <a:sym typeface="Arial"/>
              </a:rPr>
              <a:t>Collaborazione e Crescita del Know-How Industriale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Il progetto CYPHER evidenzia l'importanza della collaborazione tra diverse industrie e settori per massimizzare l'impatto delle innovazioni tecnologiche, con notevoli ricadute in termini di crescita delle competenze tecniche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719994a0f_0_123"/>
          <p:cNvSpPr txBox="1"/>
          <p:nvPr>
            <p:ph type="title"/>
          </p:nvPr>
        </p:nvSpPr>
        <p:spPr>
          <a:xfrm>
            <a:off x="686725" y="429952"/>
            <a:ext cx="105156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0716"/>
              </a:buClr>
              <a:buSzPts val="4000"/>
              <a:buFont typeface="Barlow Medium"/>
              <a:buNone/>
            </a:pPr>
            <a:r>
              <a:rPr lang="it-IT"/>
              <a:t>Partner e Imprese</a:t>
            </a:r>
            <a:endParaRPr/>
          </a:p>
        </p:txBody>
      </p:sp>
      <p:pic>
        <p:nvPicPr>
          <p:cNvPr id="115" name="Google Shape;115;g2e719994a0f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9600" y="6066300"/>
            <a:ext cx="1867125" cy="6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e719994a0f_0_123"/>
          <p:cNvSpPr txBox="1"/>
          <p:nvPr>
            <p:ph idx="2" type="body"/>
          </p:nvPr>
        </p:nvSpPr>
        <p:spPr>
          <a:xfrm>
            <a:off x="686725" y="1583425"/>
            <a:ext cx="5183100" cy="4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700"/>
              <a:buNone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PARTENARIATO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e719994a0f_0_123"/>
          <p:cNvSpPr txBox="1"/>
          <p:nvPr>
            <p:ph idx="2" type="body"/>
          </p:nvPr>
        </p:nvSpPr>
        <p:spPr>
          <a:xfrm>
            <a:off x="6019225" y="1601425"/>
            <a:ext cx="5183100" cy="4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700"/>
              <a:buNone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EXPLOITERS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2e719994a0f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733" y="2093700"/>
            <a:ext cx="2274509" cy="70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e719994a0f_0_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0081" y="3169287"/>
            <a:ext cx="2274509" cy="80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e719994a0f_0_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723" y="4346806"/>
            <a:ext cx="2274524" cy="80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e719994a0f_0_1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2450" y="2173954"/>
            <a:ext cx="1113875" cy="112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e719994a0f_0_1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3003" y="2173950"/>
            <a:ext cx="2604371" cy="8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e719994a0f_0_1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56682" y="2797073"/>
            <a:ext cx="2394041" cy="11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e719994a0f_0_1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65399" y="3404200"/>
            <a:ext cx="2394050" cy="6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e719994a0f_0_1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811425" y="3906075"/>
            <a:ext cx="1725696" cy="8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e719994a0f_0_1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72125" y="4120225"/>
            <a:ext cx="1578350" cy="8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e719994a0f_0_1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38806" y="5084825"/>
            <a:ext cx="1776125" cy="5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e719994a0f_0_1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656675" y="4788600"/>
            <a:ext cx="2132284" cy="5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ctrTitle"/>
          </p:nvPr>
        </p:nvSpPr>
        <p:spPr>
          <a:xfrm>
            <a:off x="7892150" y="5746375"/>
            <a:ext cx="37473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None/>
            </a:pPr>
            <a:r>
              <a:rPr lang="it-IT" sz="2200"/>
              <a:t>www.progetto-daredevil.it</a:t>
            </a:r>
            <a:endParaRPr sz="2200"/>
          </a:p>
        </p:txBody>
      </p:sp>
      <p:pic>
        <p:nvPicPr>
          <p:cNvPr id="134" name="Google Shape;1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50" y="2054075"/>
            <a:ext cx="5570717" cy="15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/>
          <p:nvPr>
            <p:ph type="title"/>
          </p:nvPr>
        </p:nvSpPr>
        <p:spPr>
          <a:xfrm>
            <a:off x="686725" y="429952"/>
            <a:ext cx="105156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0716"/>
              </a:buClr>
              <a:buSzPts val="4000"/>
              <a:buFont typeface="Barlow Medium"/>
              <a:buNone/>
            </a:pPr>
            <a:r>
              <a:rPr lang="it-IT"/>
              <a:t>Obiettivi del progetto CYPHER</a:t>
            </a:r>
            <a:endParaRPr/>
          </a:p>
        </p:txBody>
      </p:sp>
      <p:sp>
        <p:nvSpPr>
          <p:cNvPr id="46" name="Google Shape;46;p2"/>
          <p:cNvSpPr txBox="1"/>
          <p:nvPr>
            <p:ph idx="1" type="body"/>
          </p:nvPr>
        </p:nvSpPr>
        <p:spPr>
          <a:xfrm>
            <a:off x="686725" y="1361425"/>
            <a:ext cx="10515600" cy="4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Introduzione di tecnologie avanzate: </a:t>
            </a:r>
            <a:r>
              <a:rPr lang="it-IT" sz="2200">
                <a:latin typeface="Barlow"/>
                <a:ea typeface="Barlow"/>
                <a:cs typeface="Barlow"/>
                <a:sym typeface="Barlow"/>
              </a:rPr>
              <a:t>Integrare tecnologie di manifattura additiva (Additive Manufacturing) multimateriale e il concetto di gemello digitale (Digital Twin) nel processo di sviluppo dei componenti con proprietà avanzate.</a:t>
            </a:r>
            <a:endParaRPr sz="2200"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Sviluppo di smart components con proprietà self sensing: </a:t>
            </a:r>
            <a:r>
              <a:rPr lang="it-IT" sz="2200">
                <a:latin typeface="Barlow"/>
                <a:ea typeface="Barlow"/>
                <a:cs typeface="Barlow"/>
                <a:sym typeface="Barlow"/>
              </a:rPr>
              <a:t>Creare componenti intelligenti in grado di monitorare autonomamente il proprio stato e le condizioni operative.</a:t>
            </a:r>
            <a:endParaRPr sz="2200"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Riduzione di prototipi e test grazie a tecnologie di Digital twin: </a:t>
            </a:r>
            <a:r>
              <a:rPr lang="it-IT" sz="2200">
                <a:latin typeface="Barlow"/>
                <a:ea typeface="Barlow"/>
                <a:cs typeface="Barlow"/>
                <a:sym typeface="Barlow"/>
              </a:rPr>
              <a:t>Minimizzare la necessità di prototipi fisici e test empirici attraverso l'uso di simulazioni avanzate.</a:t>
            </a:r>
            <a:endParaRPr sz="2200"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Promozione dell’economia circolare e utilizzo di materiali riciclati: </a:t>
            </a:r>
            <a:r>
              <a:rPr lang="it-IT" sz="2200">
                <a:latin typeface="Barlow"/>
                <a:ea typeface="Barlow"/>
                <a:cs typeface="Barlow"/>
                <a:sym typeface="Barlow"/>
              </a:rPr>
              <a:t>Implementare pratiche di economia circolare attraverso l'uso di materiali riciclati e sostenibili.</a:t>
            </a:r>
            <a:endParaRPr sz="2200"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Monitoraggio Real-Time e Manutenzione Predittiva: </a:t>
            </a:r>
            <a:r>
              <a:rPr lang="it-IT" sz="2200">
                <a:latin typeface="Barlow"/>
                <a:ea typeface="Barlow"/>
                <a:cs typeface="Barlow"/>
                <a:sym typeface="Barlow"/>
              </a:rPr>
              <a:t>Integrare tecnologie IoT per il monitoraggio in tempo reale e l'implementazione di strategie di manutenzione predittiva.</a:t>
            </a:r>
            <a:endParaRPr sz="22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9600" y="6066300"/>
            <a:ext cx="1867125" cy="6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e719994a0f_0_46"/>
          <p:cNvSpPr txBox="1"/>
          <p:nvPr>
            <p:ph type="title"/>
          </p:nvPr>
        </p:nvSpPr>
        <p:spPr>
          <a:xfrm>
            <a:off x="686725" y="429952"/>
            <a:ext cx="105156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Risultati attesi</a:t>
            </a:r>
            <a:endParaRPr/>
          </a:p>
        </p:txBody>
      </p:sp>
      <p:sp>
        <p:nvSpPr>
          <p:cNvPr id="53" name="Google Shape;53;g2e719994a0f_0_46"/>
          <p:cNvSpPr txBox="1"/>
          <p:nvPr>
            <p:ph idx="1" type="body"/>
          </p:nvPr>
        </p:nvSpPr>
        <p:spPr>
          <a:xfrm>
            <a:off x="686725" y="1156300"/>
            <a:ext cx="11370000" cy="47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Componenti Cyberfisici Innovativi:</a:t>
            </a:r>
            <a:r>
              <a:rPr lang="it-IT" sz="2200"/>
              <a:t> </a:t>
            </a:r>
            <a:r>
              <a:rPr lang="it-IT" sz="2200"/>
              <a:t>Sviluppo di componenti cyberfisici polimerici avanzati, caratterizzati da capacità di monitoraggio real-time, autodiagnostica e manutenzione predittiva.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Riduzione dell'Impatto Ambientale</a:t>
            </a: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:</a:t>
            </a:r>
            <a:r>
              <a:rPr lang="it-IT" sz="2200"/>
              <a:t> </a:t>
            </a:r>
            <a:r>
              <a:rPr lang="it-IT" sz="2200"/>
              <a:t>Implementazione di pratiche di economia circolare attraverso l'utilizzo di materiali riciclati e sostenibili per la produzione dei componenti.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Avanzamento delle Tecnologie di Manifattura Additiva</a:t>
            </a: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:</a:t>
            </a:r>
            <a:r>
              <a:rPr lang="it-IT" sz="2200"/>
              <a:t> </a:t>
            </a:r>
            <a:r>
              <a:rPr lang="it-IT" sz="2200"/>
              <a:t>Sviluppo e applicazione di tecnologie di stampa 3D multimateriale, migliorando la capacità di creare componenti complessi e personalizzati.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Impatto Sociale ed Economico: </a:t>
            </a:r>
            <a:r>
              <a:rPr lang="it-IT" sz="2200"/>
              <a:t>Creazione di nuove opportunità di lavoro e potenziamento delle competenze nel settore della manifattura additiva e della sensoristica avanzata.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54" name="Google Shape;54;g2e719994a0f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9600" y="6066300"/>
            <a:ext cx="1867125" cy="6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f8ae8cbc5_1_17"/>
          <p:cNvSpPr txBox="1"/>
          <p:nvPr>
            <p:ph type="title"/>
          </p:nvPr>
        </p:nvSpPr>
        <p:spPr>
          <a:xfrm>
            <a:off x="686725" y="429952"/>
            <a:ext cx="105156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Risultati attesi</a:t>
            </a:r>
            <a:endParaRPr/>
          </a:p>
        </p:txBody>
      </p:sp>
      <p:sp>
        <p:nvSpPr>
          <p:cNvPr id="60" name="Google Shape;60;g28f8ae8cbc5_1_17"/>
          <p:cNvSpPr txBox="1"/>
          <p:nvPr>
            <p:ph idx="1" type="body"/>
          </p:nvPr>
        </p:nvSpPr>
        <p:spPr>
          <a:xfrm>
            <a:off x="686725" y="1361422"/>
            <a:ext cx="10515600" cy="4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Implementazione di Gemelli Digitali</a:t>
            </a:r>
            <a:r>
              <a:rPr lang="it-IT" sz="2200"/>
              <a:t>: Utilizzo del concetto di gemello digitale per migliorare la progettazione, la simulazione e la gestione del ciclo di vita dei componenti.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Sostenibilità Economica e Ambientale: </a:t>
            </a:r>
            <a:r>
              <a:rPr lang="it-IT" sz="2200"/>
              <a:t>Creazione di componenti leggeri, resistenti e performanti che riducono il consumo di materiali e energia, contribuendo a un sistema produttivo più sostenibile.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it-IT" sz="2200">
                <a:latin typeface="Barlow"/>
                <a:ea typeface="Barlow"/>
                <a:cs typeface="Barlow"/>
                <a:sym typeface="Barlow"/>
              </a:rPr>
              <a:t>Trasformazione Digitale del Settore Manifatturiero: </a:t>
            </a:r>
            <a:r>
              <a:rPr lang="it-IT" sz="2200"/>
              <a:t>Promozione della trasformazione digitale nel settore manifatturiero e in altri settori produttivi, attraverso l'integrazione di tecnologie IoT, sensoristica avanzata e sistemi cyberfisici.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61" name="Google Shape;61;g28f8ae8cbc5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9600" y="6066300"/>
            <a:ext cx="1867125" cy="6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6269863" y="566275"/>
            <a:ext cx="5095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0716"/>
              </a:buClr>
              <a:buSzPts val="4000"/>
              <a:buFont typeface="Barlow Medium"/>
              <a:buNone/>
            </a:pPr>
            <a:r>
              <a:rPr lang="it-IT"/>
              <a:t>Applicazioni</a:t>
            </a:r>
            <a:endParaRPr/>
          </a:p>
        </p:txBody>
      </p:sp>
      <p:sp>
        <p:nvSpPr>
          <p:cNvPr id="67" name="Google Shape;67;p3"/>
          <p:cNvSpPr txBox="1"/>
          <p:nvPr>
            <p:ph idx="1" type="body"/>
          </p:nvPr>
        </p:nvSpPr>
        <p:spPr>
          <a:xfrm>
            <a:off x="6264300" y="1331750"/>
            <a:ext cx="5564100" cy="4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Settore Manifatturiero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Applicazioni: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Applicazione dei componenti cyberfisici e delle tecnologie avanzate di manifattura additiva e stampa 3D per migliorare i processi produttivi e i prodotti finali.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Esempio: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Macchinari di produzione e linee di assemblaggio.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Settore Aerospaziale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Applicazioni: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Sviluppo di componenti strutturali leggeri e ad alte prestazioni per applicazioni aerospaziali, utilizzando materiali avanzati e tecnologie di stampa 3D.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Esempio: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Componenti delle ali e sistemi di propulsione.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Settore Automotive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Applicazioni: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Implementazione di componenti intelligenti per veicoli, migliorando le prestazioni, la sicurezza e l'efficienza dei veicoli.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Esempio: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Sistema frenante e carrozzeria.</a:t>
            </a:r>
            <a:endParaRPr sz="1300"/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9600" y="6066300"/>
            <a:ext cx="1867125" cy="6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/>
              <a:t> </a:t>
            </a:r>
            <a:endParaRPr/>
          </a:p>
        </p:txBody>
      </p:sp>
      <p:pic>
        <p:nvPicPr>
          <p:cNvPr id="70" name="Google Shape;7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986575"/>
            <a:ext cx="5959500" cy="288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f8ae8cbc5_1_36"/>
          <p:cNvSpPr txBox="1"/>
          <p:nvPr>
            <p:ph type="title"/>
          </p:nvPr>
        </p:nvSpPr>
        <p:spPr>
          <a:xfrm>
            <a:off x="6269863" y="566275"/>
            <a:ext cx="5095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0716"/>
              </a:buClr>
              <a:buSzPts val="4000"/>
              <a:buFont typeface="Barlow Medium"/>
              <a:buNone/>
            </a:pPr>
            <a:r>
              <a:rPr lang="it-IT"/>
              <a:t>Applicazioni</a:t>
            </a:r>
            <a:endParaRPr/>
          </a:p>
        </p:txBody>
      </p:sp>
      <p:sp>
        <p:nvSpPr>
          <p:cNvPr id="76" name="Google Shape;76;g28f8ae8cbc5_1_36"/>
          <p:cNvSpPr txBox="1"/>
          <p:nvPr>
            <p:ph idx="1" type="body"/>
          </p:nvPr>
        </p:nvSpPr>
        <p:spPr>
          <a:xfrm>
            <a:off x="6264300" y="1331750"/>
            <a:ext cx="5564100" cy="4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Settore Energia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Applicazioni: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Applicazione delle tecnologie di componenti cyberfisici nel settore energetico per migliorare l'efficienza e la gestione delle risorse.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Esempio: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Pale eoliche e reti di distribuzione.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Settore Biomedicale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Applicazioni: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Sviluppo di dispositivi medici avanzati e componenti protesici utilizzando materiali biocompatibili e tecnologie di manifattura additiva.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Esempio: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Protesi personalizzate e sensori indossabili.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Settore Edilizia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Applicazioni: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Utilizzo di componenti intelligenti e materiali avanzati per migliorare la sicurezza, l'efficienza e la sostenibilità degli edifici.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it-IT" sz="1300">
                <a:latin typeface="Arial"/>
                <a:ea typeface="Arial"/>
                <a:cs typeface="Arial"/>
                <a:sym typeface="Arial"/>
              </a:rPr>
              <a:t>Esempio:</a:t>
            </a:r>
            <a:r>
              <a:rPr lang="it-IT" sz="1300">
                <a:latin typeface="Arial"/>
                <a:ea typeface="Arial"/>
                <a:cs typeface="Arial"/>
                <a:sym typeface="Arial"/>
              </a:rPr>
              <a:t> Strutture edili e facciate intelligenti</a:t>
            </a:r>
            <a:endParaRPr sz="1300"/>
          </a:p>
        </p:txBody>
      </p:sp>
      <p:pic>
        <p:nvPicPr>
          <p:cNvPr id="77" name="Google Shape;77;g28f8ae8cbc5_1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9600" y="6066300"/>
            <a:ext cx="1867125" cy="6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8f8ae8cbc5_1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525" y="1252425"/>
            <a:ext cx="6071776" cy="43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719994a0f_0_56"/>
          <p:cNvSpPr txBox="1"/>
          <p:nvPr>
            <p:ph type="title"/>
          </p:nvPr>
        </p:nvSpPr>
        <p:spPr>
          <a:xfrm>
            <a:off x="686725" y="429952"/>
            <a:ext cx="105156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Industrializzazione</a:t>
            </a:r>
            <a:endParaRPr/>
          </a:p>
        </p:txBody>
      </p:sp>
      <p:pic>
        <p:nvPicPr>
          <p:cNvPr id="84" name="Google Shape;84;g2e719994a0f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9600" y="6066300"/>
            <a:ext cx="1867125" cy="6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e719994a0f_0_56"/>
          <p:cNvSpPr txBox="1"/>
          <p:nvPr>
            <p:ph idx="2" type="body"/>
          </p:nvPr>
        </p:nvSpPr>
        <p:spPr>
          <a:xfrm>
            <a:off x="686725" y="1583427"/>
            <a:ext cx="51831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Prototipazione e Test</a:t>
            </a: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Fase iniziale in cui i componenti cyberfisici e le tecnologie di manifattura additiva vengono sviluppati, prototipati e testati in ambienti controllati.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Scalabilità della Produzione</a:t>
            </a: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Adattamento dei processi produttivi per consentire la produzione su larga scala dei componenti sviluppati.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700"/>
              <a:buNone/>
            </a:pPr>
            <a:r>
              <a:t/>
            </a:r>
            <a:endParaRPr sz="1900"/>
          </a:p>
        </p:txBody>
      </p:sp>
      <p:sp>
        <p:nvSpPr>
          <p:cNvPr id="86" name="Google Shape;86;g2e719994a0f_0_56"/>
          <p:cNvSpPr txBox="1"/>
          <p:nvPr>
            <p:ph idx="3" type="body"/>
          </p:nvPr>
        </p:nvSpPr>
        <p:spPr>
          <a:xfrm>
            <a:off x="6095997" y="1583427"/>
            <a:ext cx="51063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Integrazione nei Processi Industriali</a:t>
            </a: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Inserimento dei componenti e delle tecnologie sviluppate nei processi produttivi delle industrie target.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Monitoraggio e Manutenzione</a:t>
            </a: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 Implementazione di sistemi di monitoraggio in tempo reale e strategie di manutenzione predittiva per garantire il funzionamento ottimale dei componenti.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719994a0f_0_68"/>
          <p:cNvSpPr txBox="1"/>
          <p:nvPr>
            <p:ph type="title"/>
          </p:nvPr>
        </p:nvSpPr>
        <p:spPr>
          <a:xfrm>
            <a:off x="686725" y="429952"/>
            <a:ext cx="105156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Impatto e Sviluppi Futuri</a:t>
            </a:r>
            <a:endParaRPr/>
          </a:p>
        </p:txBody>
      </p:sp>
      <p:pic>
        <p:nvPicPr>
          <p:cNvPr id="92" name="Google Shape;92;g2e719994a0f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9600" y="6066300"/>
            <a:ext cx="1867125" cy="6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e719994a0f_0_68"/>
          <p:cNvSpPr txBox="1"/>
          <p:nvPr>
            <p:ph idx="2" type="body"/>
          </p:nvPr>
        </p:nvSpPr>
        <p:spPr>
          <a:xfrm>
            <a:off x="686725" y="1583425"/>
            <a:ext cx="5183100" cy="4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Innovazione tecnologica</a:t>
            </a: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Introduzione di componenti cyberfisici avanzati e tecnologie di manifattura additiva che rivoluzioneranno i processi produttivi e i prodotti finali in diversi settori.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Efficienza Operativa</a:t>
            </a: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Miglioramento dell'efficienza operativa grazie all'implementazione di tecnologie di monitoraggio in tempo reale e manutenzione predittiva.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e719994a0f_0_68"/>
          <p:cNvSpPr txBox="1"/>
          <p:nvPr>
            <p:ph idx="3" type="body"/>
          </p:nvPr>
        </p:nvSpPr>
        <p:spPr>
          <a:xfrm>
            <a:off x="6096000" y="1583425"/>
            <a:ext cx="5106300" cy="4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Sostenibilità Ambientale</a:t>
            </a: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Promozione della sostenibilità attraverso l'utilizzo di materiali avanzati e processi di produzione più efficienti.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Creazione di Nuove Opportunità di Mercato: 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Apertura di nuove opportunità di mercato per le aziende che adottano le tecnologie sviluppate dal progetto CYPHER.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f8ae8cbc5_1_65"/>
          <p:cNvSpPr txBox="1"/>
          <p:nvPr>
            <p:ph type="title"/>
          </p:nvPr>
        </p:nvSpPr>
        <p:spPr>
          <a:xfrm>
            <a:off x="686725" y="429952"/>
            <a:ext cx="105156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Impatto e Sviluppi Futuri</a:t>
            </a:r>
            <a:endParaRPr/>
          </a:p>
        </p:txBody>
      </p:sp>
      <p:pic>
        <p:nvPicPr>
          <p:cNvPr id="100" name="Google Shape;100;g28f8ae8cbc5_1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9600" y="6066300"/>
            <a:ext cx="1867125" cy="6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8f8ae8cbc5_1_65"/>
          <p:cNvSpPr txBox="1"/>
          <p:nvPr>
            <p:ph idx="2" type="body"/>
          </p:nvPr>
        </p:nvSpPr>
        <p:spPr>
          <a:xfrm>
            <a:off x="686725" y="1247150"/>
            <a:ext cx="5183100" cy="46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★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Ricerca e Sviluppo Continuo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: Continuare a investire in ricerca e sviluppo per migliorare ulteriormente le tecnologie esistenti e svilupparne di nuove.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★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Collaborazioni Intersettoriali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: Promuovere collaborazioni tra diversi settori industriali per massimizzare l'impatto delle tecnologie sviluppate.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★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Espansione Geografica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: Espandere l'adozione delle tecnologie CYPHER a livello globale, coinvolgendo nuove regioni e mercati.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8f8ae8cbc5_1_65"/>
          <p:cNvSpPr txBox="1"/>
          <p:nvPr>
            <p:ph idx="3" type="body"/>
          </p:nvPr>
        </p:nvSpPr>
        <p:spPr>
          <a:xfrm>
            <a:off x="6096000" y="1583425"/>
            <a:ext cx="5106300" cy="4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★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Formazione e Sviluppo delle Competenze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Investire nella formazione e nello sviluppo delle competenze per preparare la forza lavoro alle nuove tecnologie.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★"/>
            </a:pPr>
            <a:r>
              <a:rPr b="1" lang="it-IT" sz="1900">
                <a:latin typeface="Arial"/>
                <a:ea typeface="Arial"/>
                <a:cs typeface="Arial"/>
                <a:sym typeface="Arial"/>
              </a:rPr>
              <a:t>Sostenibilità e Responsabilità Sociale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900">
                <a:latin typeface="Arial"/>
                <a:ea typeface="Arial"/>
                <a:cs typeface="Arial"/>
                <a:sym typeface="Arial"/>
              </a:rPr>
              <a:t>Continuare a promuovere la sostenibilità e la responsabilità sociale attraverso l'adozione di pratiche di produzione ecocompatibili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2024-05-27T14:04:24Z</dcterms:created>
  <dc:creator>Roberto Terrinoni</dc:creator>
</cp:coreProperties>
</file>